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2.xml" ContentType="application/vnd.openxmlformats-officedocument.theme+xml"/>
  <Override PartName="/ppt/slideLayouts/slideLayout24.xml" ContentType="application/vnd.openxmlformats-officedocument.presentationml.slideLayout+xml"/>
  <Override PartName="/ppt/theme/theme13.xml" ContentType="application/vnd.openxmlformats-officedocument.theme+xml"/>
  <Override PartName="/ppt/slideLayouts/slideLayout25.xml" ContentType="application/vnd.openxmlformats-officedocument.presentationml.slideLayout+xml"/>
  <Override PartName="/ppt/theme/theme1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6.xml" ContentType="application/vnd.openxmlformats-officedocument.theme+xml"/>
  <Override PartName="/ppt/slideLayouts/slideLayout32.xml" ContentType="application/vnd.openxmlformats-officedocument.presentationml.slideLayout+xml"/>
  <Override PartName="/ppt/theme/theme17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4" r:id="rId1"/>
    <p:sldMasterId id="2147483817" r:id="rId2"/>
    <p:sldMasterId id="2147483823" r:id="rId3"/>
    <p:sldMasterId id="2147483826" r:id="rId4"/>
    <p:sldMasterId id="2147483829" r:id="rId5"/>
    <p:sldMasterId id="2147483832" r:id="rId6"/>
    <p:sldMasterId id="2147483834" r:id="rId7"/>
    <p:sldMasterId id="2147483837" r:id="rId8"/>
    <p:sldMasterId id="2147483839" r:id="rId9"/>
    <p:sldMasterId id="2147483842" r:id="rId10"/>
    <p:sldMasterId id="2147483844" r:id="rId11"/>
    <p:sldMasterId id="2147483847" r:id="rId12"/>
    <p:sldMasterId id="2147483850" r:id="rId13"/>
    <p:sldMasterId id="2147483852" r:id="rId14"/>
    <p:sldMasterId id="2147483854" r:id="rId15"/>
    <p:sldMasterId id="2147483857" r:id="rId16"/>
    <p:sldMasterId id="2147483862" r:id="rId17"/>
    <p:sldMasterId id="2147483648" r:id="rId18"/>
  </p:sldMasterIdLst>
  <p:notesMasterIdLst>
    <p:notesMasterId r:id="rId41"/>
  </p:notesMasterIdLst>
  <p:sldIdLst>
    <p:sldId id="1824" r:id="rId19"/>
    <p:sldId id="1844" r:id="rId20"/>
    <p:sldId id="3266" r:id="rId21"/>
    <p:sldId id="1845" r:id="rId22"/>
    <p:sldId id="2769" r:id="rId23"/>
    <p:sldId id="1846" r:id="rId24"/>
    <p:sldId id="3251" r:id="rId25"/>
    <p:sldId id="3261" r:id="rId26"/>
    <p:sldId id="3264" r:id="rId27"/>
    <p:sldId id="2727" r:id="rId28"/>
    <p:sldId id="1847" r:id="rId29"/>
    <p:sldId id="3252" r:id="rId30"/>
    <p:sldId id="3265" r:id="rId31"/>
    <p:sldId id="3256" r:id="rId32"/>
    <p:sldId id="3259" r:id="rId33"/>
    <p:sldId id="3255" r:id="rId34"/>
    <p:sldId id="3257" r:id="rId35"/>
    <p:sldId id="3267" r:id="rId36"/>
    <p:sldId id="3258" r:id="rId37"/>
    <p:sldId id="3260" r:id="rId38"/>
    <p:sldId id="3262" r:id="rId39"/>
    <p:sldId id="3263" r:id="rId4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使用说明" id="{3911A87B-1889-468D-8C3B-543E6473F073}">
          <p14:sldIdLst>
            <p14:sldId id="1824"/>
            <p14:sldId id="1844"/>
            <p14:sldId id="3266"/>
            <p14:sldId id="1845"/>
            <p14:sldId id="2769"/>
            <p14:sldId id="1846"/>
            <p14:sldId id="3251"/>
            <p14:sldId id="3261"/>
            <p14:sldId id="3264"/>
            <p14:sldId id="2727"/>
            <p14:sldId id="1847"/>
            <p14:sldId id="3252"/>
            <p14:sldId id="3265"/>
            <p14:sldId id="3256"/>
            <p14:sldId id="3259"/>
            <p14:sldId id="3255"/>
            <p14:sldId id="3257"/>
            <p14:sldId id="3267"/>
            <p14:sldId id="3258"/>
            <p14:sldId id="3260"/>
            <p14:sldId id="3262"/>
            <p14:sldId id="3263"/>
          </p14:sldIdLst>
        </p14:section>
        <p14:section name="内页样式1" id="{3D4C2942-8AFF-4D10-AF56-594B6B1740D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58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20" Type="http://schemas.openxmlformats.org/officeDocument/2006/relationships/slide" Target="slides/slide2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2024/8/29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605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61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27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363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01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37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379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32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785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567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11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32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85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384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19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327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82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74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705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888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722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934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7468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21895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7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18884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699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:p14="http://schemas.microsoft.com/office/powerpoint/2010/main" xmlns:a16="http://schemas.microsoft.com/office/drawing/2014/main" xmlns:a14="http://schemas.microsoft.com/office/drawing/2010/main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9076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471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4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5124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008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8895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4300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22481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87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306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73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80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058007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601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4754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4738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5765700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3643288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52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3484339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4587670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628986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5475154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776513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1983698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9170675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580002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4092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87130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35941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38838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1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2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theme" Target="../theme/theme1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3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2024/8/29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865" r:id="rId2"/>
    <p:sldLayoutId id="2147483785" r:id="rId3"/>
    <p:sldLayoutId id="2147483789" r:id="rId4"/>
    <p:sldLayoutId id="2147483866" r:id="rId5"/>
    <p:sldLayoutId id="2147483797" r:id="rId6"/>
    <p:sldLayoutId id="2147483783" r:id="rId7"/>
    <p:sldLayoutId id="2147483864" r:id="rId8"/>
    <p:sldLayoutId id="2147483793" r:id="rId9"/>
    <p:sldLayoutId id="2147483867" r:id="rId10"/>
    <p:sldLayoutId id="2147483794" r:id="rId11"/>
    <p:sldLayoutId id="2147483796" r:id="rId12"/>
    <p:sldLayoutId id="2147483868" r:id="rId13"/>
    <p:sldLayoutId id="2147483799" r:id="rId14"/>
    <p:sldLayoutId id="2147483807" r:id="rId15"/>
    <p:sldLayoutId id="2147483869" r:id="rId16"/>
    <p:sldLayoutId id="2147483808" r:id="rId17"/>
    <p:sldLayoutId id="2147483811" r:id="rId18"/>
    <p:sldLayoutId id="2147483870" r:id="rId19"/>
    <p:sldLayoutId id="2147483812" r:id="rId20"/>
    <p:sldLayoutId id="2147483809" r:id="rId21"/>
    <p:sldLayoutId id="2147483871" r:id="rId22"/>
    <p:sldLayoutId id="2147483810" r:id="rId23"/>
    <p:sldLayoutId id="2147483872" r:id="rId24"/>
    <p:sldLayoutId id="2147483873" r:id="rId2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3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3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79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答辩组：十七组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组</a:t>
            </a:r>
            <a:r>
              <a:rPr lang="en-US" altLang="zh-CN" dirty="0"/>
              <a:t>   </a:t>
            </a:r>
            <a:r>
              <a:rPr lang="zh-CN" altLang="en-US" dirty="0"/>
              <a:t>员：丘绎楦、曾泇睷、孙将斌、陈家豪、黄奕瀚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pPr>
                <a:lnSpc>
                  <a:spcPct val="150000"/>
                </a:lnSpc>
              </a:pPr>
              <a:t>2024/8/29</a:t>
            </a:fld>
            <a:endParaRPr lang="zh-CN" altLang="en-US" dirty="0"/>
          </a:p>
        </p:txBody>
      </p:sp>
      <p:sp>
        <p:nvSpPr>
          <p:cNvPr id="20" name="文本占位符 27">
            <a:extLst>
              <a:ext uri="{FF2B5EF4-FFF2-40B4-BE49-F238E27FC236}">
                <a16:creationId xmlns:a16="http://schemas.microsoft.com/office/drawing/2014/main" id="{CCDACD4C-1CA6-4E65-8D95-3D708C7F5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2"/>
            <a:ext cx="7287114" cy="126532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项目成果答辩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27">
            <a:extLst>
              <a:ext uri="{FF2B5EF4-FFF2-40B4-BE49-F238E27FC236}">
                <a16:creationId xmlns:a16="http://schemas.microsoft.com/office/drawing/2014/main" id="{496DBB73-21EC-5E99-3939-CF3E454F4737}"/>
              </a:ext>
            </a:extLst>
          </p:cNvPr>
          <p:cNvSpPr txBox="1">
            <a:spLocks/>
          </p:cNvSpPr>
          <p:nvPr/>
        </p:nvSpPr>
        <p:spPr bwMode="auto">
          <a:xfrm>
            <a:off x="3549208" y="3207935"/>
            <a:ext cx="7287114" cy="126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5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dirty="0"/>
              <a:t>车载系统</a:t>
            </a:r>
          </a:p>
        </p:txBody>
      </p:sp>
    </p:spTree>
    <p:extLst>
      <p:ext uri="{BB962C8B-B14F-4D97-AF65-F5344CB8AC3E}">
        <p14:creationId xmlns:p14="http://schemas.microsoft.com/office/powerpoint/2010/main" val="179621380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技术使用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3A7534-ADB3-4276-A7FF-239DE6DD7C3F}"/>
              </a:ext>
            </a:extLst>
          </p:cNvPr>
          <p:cNvSpPr txBox="1"/>
          <p:nvPr/>
        </p:nvSpPr>
        <p:spPr>
          <a:xfrm>
            <a:off x="4505006" y="2214447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QT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EE07CB-3E81-4A14-9E3B-44E6794D3CDA}"/>
              </a:ext>
            </a:extLst>
          </p:cNvPr>
          <p:cNvSpPr/>
          <p:nvPr/>
        </p:nvSpPr>
        <p:spPr>
          <a:xfrm>
            <a:off x="2361698" y="1116701"/>
            <a:ext cx="1331959" cy="76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578EB0-CE47-4849-9BE2-872F32ABF829}"/>
              </a:ext>
            </a:extLst>
          </p:cNvPr>
          <p:cNvSpPr txBox="1"/>
          <p:nvPr/>
        </p:nvSpPr>
        <p:spPr>
          <a:xfrm>
            <a:off x="2702107" y="217853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C++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DFF06E-8AB9-48F5-B356-3A0B4B059440}"/>
              </a:ext>
            </a:extLst>
          </p:cNvPr>
          <p:cNvSpPr/>
          <p:nvPr/>
        </p:nvSpPr>
        <p:spPr>
          <a:xfrm>
            <a:off x="4080439" y="1134157"/>
            <a:ext cx="1331959" cy="76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框架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8E068-17D4-4D9B-A780-7CEF1A18EE9A}"/>
              </a:ext>
            </a:extLst>
          </p:cNvPr>
          <p:cNvSpPr txBox="1"/>
          <p:nvPr/>
        </p:nvSpPr>
        <p:spPr>
          <a:xfrm>
            <a:off x="2615545" y="286077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Java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E92377-D88A-4338-B8D2-2533AF72F3F8}"/>
              </a:ext>
            </a:extLst>
          </p:cNvPr>
          <p:cNvSpPr txBox="1"/>
          <p:nvPr/>
        </p:nvSpPr>
        <p:spPr>
          <a:xfrm>
            <a:off x="4055363" y="2860779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99CD3A3-CF17-4FC7-99C5-13A1137711EE}"/>
              </a:ext>
            </a:extLst>
          </p:cNvPr>
          <p:cNvSpPr txBox="1"/>
          <p:nvPr/>
        </p:nvSpPr>
        <p:spPr>
          <a:xfrm>
            <a:off x="2361698" y="3457474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JavaScript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E5205C-EC59-4BB0-AD7C-E49E4BFEFE21}"/>
              </a:ext>
            </a:extLst>
          </p:cNvPr>
          <p:cNvSpPr/>
          <p:nvPr/>
        </p:nvSpPr>
        <p:spPr>
          <a:xfrm>
            <a:off x="5928474" y="1116700"/>
            <a:ext cx="1331959" cy="76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FF968A-1E6A-4CCA-9E36-D09A91763F78}"/>
              </a:ext>
            </a:extLst>
          </p:cNvPr>
          <p:cNvSpPr txBox="1"/>
          <p:nvPr/>
        </p:nvSpPr>
        <p:spPr>
          <a:xfrm>
            <a:off x="6125206" y="217853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SQLite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3808E51-DFD5-40F1-9E8C-D65B55CB94AD}"/>
              </a:ext>
            </a:extLst>
          </p:cNvPr>
          <p:cNvSpPr txBox="1"/>
          <p:nvPr/>
        </p:nvSpPr>
        <p:spPr>
          <a:xfrm>
            <a:off x="6106071" y="286401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MySQL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331414-8DD6-4434-A519-999C654551AC}"/>
              </a:ext>
            </a:extLst>
          </p:cNvPr>
          <p:cNvSpPr/>
          <p:nvPr/>
        </p:nvSpPr>
        <p:spPr>
          <a:xfrm>
            <a:off x="7776509" y="1134157"/>
            <a:ext cx="1331959" cy="76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0C335B-773E-42AA-9FE1-C3A214199B2B}"/>
              </a:ext>
            </a:extLst>
          </p:cNvPr>
          <p:cNvSpPr txBox="1"/>
          <p:nvPr/>
        </p:nvSpPr>
        <p:spPr>
          <a:xfrm>
            <a:off x="8113467" y="275245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6BA130-3F0E-4240-87EB-E93B353E7DD5}"/>
              </a:ext>
            </a:extLst>
          </p:cNvPr>
          <p:cNvSpPr txBox="1"/>
          <p:nvPr/>
        </p:nvSpPr>
        <p:spPr>
          <a:xfrm>
            <a:off x="8113466" y="3379971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Md5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634B2F2-ADC3-49F7-A4C3-EE1AB8E75643}"/>
              </a:ext>
            </a:extLst>
          </p:cNvPr>
          <p:cNvSpPr txBox="1"/>
          <p:nvPr/>
        </p:nvSpPr>
        <p:spPr>
          <a:xfrm>
            <a:off x="7347470" y="2194201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Arithmetic Captcha</a:t>
            </a:r>
            <a:endParaRPr lang="zh-CN" altLang="en-US" dirty="0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7D8CEC9-AF70-43E4-8A33-83CCC73B4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CBAC7"/>
                </a:solidFill>
                <a:effectLst/>
                <a:latin typeface="Arial" panose="020B0604020202020204" pitchFamily="34" charset="0"/>
                <a:ea typeface="system-ui"/>
              </a:rPr>
              <a:t>http/TCP/UDP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DAE84BB3-18D1-42A4-9BB8-C325F694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CBAC7"/>
                </a:solidFill>
                <a:effectLst/>
                <a:latin typeface="Arial" panose="020B0604020202020204" pitchFamily="34" charset="0"/>
                <a:ea typeface="system-ui"/>
              </a:rPr>
              <a:t>http/TCP/UDP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4052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4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功能模块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51316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主页面模块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239417-0FAD-44CA-A138-02C3EDB30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910407"/>
            <a:ext cx="6600336" cy="51619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此模块包含了其他所有模块，是程序的入口，可以在查看当前时间和日期。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825843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进入页面时有动态展开效果</a:t>
            </a:r>
          </a:p>
        </p:txBody>
      </p:sp>
    </p:spTree>
    <p:extLst>
      <p:ext uri="{BB962C8B-B14F-4D97-AF65-F5344CB8AC3E}">
        <p14:creationId xmlns:p14="http://schemas.microsoft.com/office/powerpoint/2010/main" val="65915890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浏览器模块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一天内</a:t>
            </a:r>
            <a:r>
              <a:rPr lang="en-US" altLang="zh-CN" dirty="0"/>
              <a:t>24</a:t>
            </a:r>
            <a:r>
              <a:rPr lang="zh-CN" altLang="en-US" dirty="0"/>
              <a:t>小时的曲线图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54884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r>
              <a:rPr lang="zh-CN" altLang="en-US" dirty="0"/>
              <a:t>天内的平均曲线图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137D7B-9170-475E-A1A7-595A0989AE48}"/>
              </a:ext>
            </a:extLst>
          </p:cNvPr>
          <p:cNvSpPr txBox="1"/>
          <p:nvPr/>
        </p:nvSpPr>
        <p:spPr>
          <a:xfrm>
            <a:off x="7306323" y="2095708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各地城市搜索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F5FF4-44DB-4324-8ACD-668F16B2E246}"/>
              </a:ext>
            </a:extLst>
          </p:cNvPr>
          <p:cNvSpPr txBox="1"/>
          <p:nvPr/>
        </p:nvSpPr>
        <p:spPr>
          <a:xfrm>
            <a:off x="7306323" y="2642572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r>
              <a:rPr lang="zh-CN" altLang="en-US" dirty="0"/>
              <a:t>天内的数据切换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F6F3B4-8FF7-4B3A-BB36-4E9DED14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2" y="1001980"/>
            <a:ext cx="6351759" cy="50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3403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音乐模块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播放</a:t>
            </a:r>
            <a:r>
              <a:rPr lang="en-US" altLang="zh-CN" dirty="0"/>
              <a:t>/</a:t>
            </a:r>
            <a:r>
              <a:rPr lang="zh-CN" altLang="en-US" dirty="0"/>
              <a:t>暂停，下一首</a:t>
            </a:r>
            <a:r>
              <a:rPr lang="en-US" altLang="zh-CN" dirty="0"/>
              <a:t>/</a:t>
            </a:r>
            <a:r>
              <a:rPr lang="zh-CN" altLang="en-US" dirty="0"/>
              <a:t>上一首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54884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收藏当前音乐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137D7B-9170-475E-A1A7-595A0989AE48}"/>
              </a:ext>
            </a:extLst>
          </p:cNvPr>
          <p:cNvSpPr txBox="1"/>
          <p:nvPr/>
        </p:nvSpPr>
        <p:spPr>
          <a:xfrm>
            <a:off x="7306323" y="2095708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在本地选择音乐加入当前歌单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F5FF4-44DB-4324-8ACD-668F16B2E246}"/>
              </a:ext>
            </a:extLst>
          </p:cNvPr>
          <p:cNvSpPr txBox="1"/>
          <p:nvPr/>
        </p:nvSpPr>
        <p:spPr>
          <a:xfrm>
            <a:off x="7306323" y="2642572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从歌单中删除音乐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9AAF8A-13EB-4EE1-9A22-9DCCD5B88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980727"/>
            <a:ext cx="6407432" cy="50903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F23BDB-F7CA-472C-AA38-6FFCE3ADD4A5}"/>
              </a:ext>
            </a:extLst>
          </p:cNvPr>
          <p:cNvSpPr txBox="1"/>
          <p:nvPr/>
        </p:nvSpPr>
        <p:spPr>
          <a:xfrm>
            <a:off x="7306323" y="3156591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模式切换（单曲循环，顺序播放，随机播放）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46F85D-727D-41DB-B8D7-F1965F30C009}"/>
              </a:ext>
            </a:extLst>
          </p:cNvPr>
          <p:cNvSpPr txBox="1"/>
          <p:nvPr/>
        </p:nvSpPr>
        <p:spPr>
          <a:xfrm>
            <a:off x="7306323" y="3961505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音量调节</a:t>
            </a:r>
          </a:p>
        </p:txBody>
      </p:sp>
    </p:spTree>
    <p:extLst>
      <p:ext uri="{BB962C8B-B14F-4D97-AF65-F5344CB8AC3E}">
        <p14:creationId xmlns:p14="http://schemas.microsoft.com/office/powerpoint/2010/main" val="165422916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603742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播放</a:t>
            </a:r>
            <a:r>
              <a:rPr lang="en-US" altLang="zh-CN" dirty="0"/>
              <a:t>/</a:t>
            </a:r>
            <a:r>
              <a:rPr lang="zh-CN" altLang="en-US" dirty="0"/>
              <a:t>暂停，结束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2150606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是否开启洗脑循环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DF3EB6-EACE-4FE7-8344-70401F63051B}"/>
              </a:ext>
            </a:extLst>
          </p:cNvPr>
          <p:cNvSpPr txBox="1"/>
          <p:nvPr/>
        </p:nvSpPr>
        <p:spPr>
          <a:xfrm>
            <a:off x="7306323" y="269747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倍数播放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F84415-9023-4218-A5E3-08C423A0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001980"/>
            <a:ext cx="6451821" cy="50594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14B3ED-B2B1-4D7D-85A8-B0BBB1152DB4}"/>
              </a:ext>
            </a:extLst>
          </p:cNvPr>
          <p:cNvSpPr txBox="1"/>
          <p:nvPr/>
        </p:nvSpPr>
        <p:spPr>
          <a:xfrm>
            <a:off x="7306323" y="324433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音量调节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FFD5AF-CC77-43D1-9867-1140BFD31E5A}"/>
              </a:ext>
            </a:extLst>
          </p:cNvPr>
          <p:cNvSpPr txBox="1"/>
          <p:nvPr/>
        </p:nvSpPr>
        <p:spPr>
          <a:xfrm>
            <a:off x="7306323" y="1056878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选择本地文件夹视频</a:t>
            </a:r>
          </a:p>
        </p:txBody>
      </p:sp>
    </p:spTree>
    <p:extLst>
      <p:ext uri="{BB962C8B-B14F-4D97-AF65-F5344CB8AC3E}">
        <p14:creationId xmlns:p14="http://schemas.microsoft.com/office/powerpoint/2010/main" val="268297964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浏览器模块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前进后退刷新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548844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输入完整网址</a:t>
            </a:r>
            <a:r>
              <a:rPr lang="en-US" altLang="zh-CN" dirty="0"/>
              <a:t>/</a:t>
            </a:r>
            <a:r>
              <a:rPr lang="zh-CN" altLang="en-US" dirty="0"/>
              <a:t>网址名字（</a:t>
            </a:r>
            <a:r>
              <a:rPr lang="en-US" altLang="zh-CN" dirty="0"/>
              <a:t>bilibili.com</a:t>
            </a:r>
            <a:r>
              <a:rPr lang="zh-CN" altLang="en-US" dirty="0"/>
              <a:t>）均会跳转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93F518-2149-41F8-9759-8B92E06F4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001980"/>
            <a:ext cx="6416310" cy="50499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137D7B-9170-475E-A1A7-595A0989AE48}"/>
              </a:ext>
            </a:extLst>
          </p:cNvPr>
          <p:cNvSpPr txBox="1"/>
          <p:nvPr/>
        </p:nvSpPr>
        <p:spPr>
          <a:xfrm>
            <a:off x="7306323" y="2372707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网页多开浏览，</a:t>
            </a:r>
            <a:r>
              <a:rPr lang="zh-CN" altLang="en-US" dirty="0">
                <a:solidFill>
                  <a:srgbClr val="FF0000"/>
                </a:solidFill>
              </a:rPr>
              <a:t>单击＋号添加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双击标签栏关闭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F5FF4-44DB-4324-8ACD-668F16B2E246}"/>
              </a:ext>
            </a:extLst>
          </p:cNvPr>
          <p:cNvSpPr txBox="1"/>
          <p:nvPr/>
        </p:nvSpPr>
        <p:spPr>
          <a:xfrm>
            <a:off x="7306323" y="319657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当所有标签关闭时退出</a:t>
            </a:r>
          </a:p>
        </p:txBody>
      </p:sp>
    </p:spTree>
    <p:extLst>
      <p:ext uri="{BB962C8B-B14F-4D97-AF65-F5344CB8AC3E}">
        <p14:creationId xmlns:p14="http://schemas.microsoft.com/office/powerpoint/2010/main" val="99909911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收音机模块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电台频道切换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54884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电台频道显示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1A495B-CE7A-4CBB-A771-BF29916F8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001980"/>
            <a:ext cx="6478454" cy="5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1368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资源管理器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920506" y="1272437"/>
            <a:ext cx="3290554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识别音频、视频、图片文件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920506" y="1845058"/>
            <a:ext cx="3290554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自动跳转模块浏览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70E408-F757-FF50-3DB3-0138AC94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2" y="1186646"/>
            <a:ext cx="7184388" cy="31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221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地图模块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路线规划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54884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定点搜索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70136D-B385-4EBC-95CC-20B009FF2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001980"/>
            <a:ext cx="6425188" cy="50557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1DF3EB6-EACE-4FE7-8344-70401F63051B}"/>
              </a:ext>
            </a:extLst>
          </p:cNvPr>
          <p:cNvSpPr txBox="1"/>
          <p:nvPr/>
        </p:nvSpPr>
        <p:spPr>
          <a:xfrm>
            <a:off x="7306323" y="2095708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地图放大</a:t>
            </a:r>
            <a:r>
              <a:rPr lang="en-US" altLang="zh-CN" dirty="0"/>
              <a:t>/</a:t>
            </a:r>
            <a:r>
              <a:rPr lang="zh-CN" altLang="en-US" dirty="0"/>
              <a:t>缩小预览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CDB3D8-C1A7-CE7F-3086-DAF17F9A7CBA}"/>
              </a:ext>
            </a:extLst>
          </p:cNvPr>
          <p:cNvSpPr txBox="1"/>
          <p:nvPr/>
        </p:nvSpPr>
        <p:spPr>
          <a:xfrm>
            <a:off x="7306323" y="2642572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关键字提示</a:t>
            </a:r>
          </a:p>
        </p:txBody>
      </p:sp>
    </p:spTree>
    <p:extLst>
      <p:ext uri="{BB962C8B-B14F-4D97-AF65-F5344CB8AC3E}">
        <p14:creationId xmlns:p14="http://schemas.microsoft.com/office/powerpoint/2010/main" val="167756696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096000" y="3404586"/>
            <a:ext cx="5844097" cy="511814"/>
            <a:chOff x="5181690" y="2820871"/>
            <a:chExt cx="6290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1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6025662" y="2880873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人员分工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97916" y="4122608"/>
            <a:ext cx="5844097" cy="511814"/>
            <a:chOff x="5181690" y="3693789"/>
            <a:chExt cx="6290318" cy="550893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56CB06E-E9F3-4F92-A312-20763F3CB8E7}"/>
                </a:ext>
              </a:extLst>
            </p:cNvPr>
            <p:cNvSpPr/>
            <p:nvPr/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2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2FA74BE-E344-48C4-8EF0-E837820A0AC8}"/>
                </a:ext>
              </a:extLst>
            </p:cNvPr>
            <p:cNvSpPr txBox="1"/>
            <p:nvPr/>
          </p:nvSpPr>
          <p:spPr>
            <a:xfrm>
              <a:off x="6025662" y="374836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项目架构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96000" y="4841694"/>
            <a:ext cx="5853574" cy="511814"/>
            <a:chOff x="5184190" y="4548742"/>
            <a:chExt cx="6300518" cy="55089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595AA9B-38D0-46FD-A522-1C11B31079F7}"/>
                </a:ext>
              </a:extLst>
            </p:cNvPr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3CC5F2B-0ED3-4692-A876-F7B76F8D8312}"/>
                </a:ext>
              </a:extLst>
            </p:cNvPr>
            <p:cNvSpPr txBox="1"/>
            <p:nvPr/>
          </p:nvSpPr>
          <p:spPr>
            <a:xfrm>
              <a:off x="6025662" y="4608744"/>
              <a:ext cx="54590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技术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096000" y="5558116"/>
            <a:ext cx="5844097" cy="511814"/>
            <a:chOff x="5181690" y="5404127"/>
            <a:chExt cx="6290318" cy="5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/>
                <a:t>功能模块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96000" y="6274538"/>
            <a:ext cx="5844097" cy="511814"/>
            <a:chOff x="5181690" y="5404127"/>
            <a:chExt cx="6290318" cy="55089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5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演示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E51A67F7-2D5D-449D-9AE5-2FF7DEEFA49F}"/>
              </a:ext>
            </a:extLst>
          </p:cNvPr>
          <p:cNvSpPr txBox="1">
            <a:spLocks/>
          </p:cNvSpPr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7239F040-8C2F-4B38-8A30-4607B537A64A}"/>
              </a:ext>
            </a:extLst>
          </p:cNvPr>
          <p:cNvSpPr txBox="1">
            <a:spLocks/>
          </p:cNvSpPr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5234A05-3CE8-4D79-8947-1DF583D4880B}"/>
              </a:ext>
            </a:extLst>
          </p:cNvPr>
          <p:cNvGrpSpPr/>
          <p:nvPr/>
        </p:nvGrpSpPr>
        <p:grpSpPr>
          <a:xfrm>
            <a:off x="6105477" y="2741778"/>
            <a:ext cx="5844097" cy="511814"/>
            <a:chOff x="5181690" y="2820871"/>
            <a:chExt cx="6290318" cy="550893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B29AA2F-2C3F-4316-B563-A0D0C1647019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0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A67055C-6BBD-426C-AAE7-8A9ABBC222EC}"/>
                </a:ext>
              </a:extLst>
            </p:cNvPr>
            <p:cNvSpPr txBox="1"/>
            <p:nvPr/>
          </p:nvSpPr>
          <p:spPr>
            <a:xfrm>
              <a:off x="6025662" y="2880873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项目背景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44134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图片预览模块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603742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镜像功能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2150606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缩小</a:t>
            </a:r>
            <a:r>
              <a:rPr lang="en-US" altLang="zh-CN" dirty="0"/>
              <a:t>/</a:t>
            </a:r>
            <a:r>
              <a:rPr lang="zh-CN" altLang="en-US" dirty="0"/>
              <a:t>放大功能，能显示照片比例值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DF3EB6-EACE-4FE7-8344-70401F63051B}"/>
              </a:ext>
            </a:extLst>
          </p:cNvPr>
          <p:cNvSpPr txBox="1"/>
          <p:nvPr/>
        </p:nvSpPr>
        <p:spPr>
          <a:xfrm>
            <a:off x="7306323" y="2697470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拥有上移，下移，左移，右移，重置，左旋和右旋照片功能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14B3ED-B2B1-4D7D-85A8-B0BBB1152DB4}"/>
              </a:ext>
            </a:extLst>
          </p:cNvPr>
          <p:cNvSpPr txBox="1"/>
          <p:nvPr/>
        </p:nvSpPr>
        <p:spPr>
          <a:xfrm>
            <a:off x="7306323" y="3529687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上一张</a:t>
            </a:r>
            <a:r>
              <a:rPr lang="en-US" altLang="zh-CN" dirty="0"/>
              <a:t>/</a:t>
            </a:r>
            <a:r>
              <a:rPr lang="zh-CN" altLang="en-US" dirty="0"/>
              <a:t>下一张切换照片功能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FFD5AF-CC77-43D1-9867-1140BFD31E5A}"/>
              </a:ext>
            </a:extLst>
          </p:cNvPr>
          <p:cNvSpPr txBox="1"/>
          <p:nvPr/>
        </p:nvSpPr>
        <p:spPr>
          <a:xfrm>
            <a:off x="7306323" y="1056878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打开文件能获取本地所有照片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7C989A-FE4F-484B-8781-627077279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005831"/>
            <a:ext cx="6416310" cy="50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5772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即时通讯模块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253349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添加好友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005831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注册</a:t>
            </a:r>
            <a:r>
              <a:rPr lang="en-US" altLang="zh-CN" dirty="0"/>
              <a:t>/</a:t>
            </a:r>
            <a:r>
              <a:rPr lang="zh-CN" altLang="en-US" dirty="0"/>
              <a:t>登录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DF3EB6-EACE-4FE7-8344-70401F63051B}"/>
              </a:ext>
            </a:extLst>
          </p:cNvPr>
          <p:cNvSpPr txBox="1"/>
          <p:nvPr/>
        </p:nvSpPr>
        <p:spPr>
          <a:xfrm>
            <a:off x="7306323" y="2035949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算术验证码校验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14B3ED-B2B1-4D7D-85A8-B0BBB1152DB4}"/>
              </a:ext>
            </a:extLst>
          </p:cNvPr>
          <p:cNvSpPr txBox="1"/>
          <p:nvPr/>
        </p:nvSpPr>
        <p:spPr>
          <a:xfrm>
            <a:off x="7306323" y="4296577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能邀请在线的人进行即时群聊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FFD5AF-CC77-43D1-9867-1140BFD31E5A}"/>
              </a:ext>
            </a:extLst>
          </p:cNvPr>
          <p:cNvSpPr txBox="1"/>
          <p:nvPr/>
        </p:nvSpPr>
        <p:spPr>
          <a:xfrm>
            <a:off x="7306323" y="152089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邮箱验证码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11F0E6-9C89-4E0D-B8BB-26E069B8FED6}"/>
              </a:ext>
            </a:extLst>
          </p:cNvPr>
          <p:cNvSpPr txBox="1"/>
          <p:nvPr/>
        </p:nvSpPr>
        <p:spPr>
          <a:xfrm>
            <a:off x="7306323" y="3039796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实测用户是否在线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9DDC8C-59B0-47C4-91D0-3C61B587AF55}"/>
              </a:ext>
            </a:extLst>
          </p:cNvPr>
          <p:cNvSpPr txBox="1"/>
          <p:nvPr/>
        </p:nvSpPr>
        <p:spPr>
          <a:xfrm>
            <a:off x="7306323" y="3529687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在线可以与之进行单聊（聊天记录等都会存在本地数据库）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BD1C3FD-5847-4FD0-928D-BD67BA30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1" y="967727"/>
            <a:ext cx="6576108" cy="51239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0959EF-7742-1CCC-7FB6-251B6BEC4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85" y="4013142"/>
            <a:ext cx="3531299" cy="2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999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5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功能演示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40569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项目背景、项目目标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0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5605FC-DD73-4BCD-BDAE-8B062FB73055}"/>
              </a:ext>
            </a:extLst>
          </p:cNvPr>
          <p:cNvSpPr txBox="1"/>
          <p:nvPr/>
        </p:nvSpPr>
        <p:spPr>
          <a:xfrm>
            <a:off x="1327150" y="3941923"/>
            <a:ext cx="41665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打造</a:t>
            </a:r>
            <a:r>
              <a:rPr lang="zh-CN" altLang="en-US" sz="1600" dirty="0">
                <a:solidFill>
                  <a:srgbClr val="FF0000"/>
                </a:solidFill>
              </a:rPr>
              <a:t>人性化</a:t>
            </a:r>
            <a:r>
              <a:rPr lang="zh-CN" altLang="en-US" sz="1600" dirty="0"/>
              <a:t>和</a:t>
            </a:r>
            <a:r>
              <a:rPr lang="zh-CN" altLang="en-US" sz="1600" dirty="0">
                <a:solidFill>
                  <a:srgbClr val="FF0000"/>
                </a:solidFill>
              </a:rPr>
              <a:t>可视化</a:t>
            </a:r>
            <a:r>
              <a:rPr lang="zh-CN" altLang="en-US" sz="1600" dirty="0"/>
              <a:t>的用户操作界面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更少的操作，更多的资源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主打一个好看舒服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9F0566-E674-4384-AD2C-99E4A88C6E3F}"/>
              </a:ext>
            </a:extLst>
          </p:cNvPr>
          <p:cNvSpPr txBox="1"/>
          <p:nvPr/>
        </p:nvSpPr>
        <p:spPr>
          <a:xfrm>
            <a:off x="1327151" y="1951672"/>
            <a:ext cx="87660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车载操作系统是用户和车载硬件的接口，同时也是车载硬件和上层软件的接口。车机操作系统的功能包括管理车载系统的硬件、软件及数据资源，控制程序运行，改善人机界面，为上层软件提供支持，让车机系统的资源，以及接收到数据、信号、音频、视频最大限度地发挥作用，提供各种形式的用户界面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），使驾驶员有一个好的驾驶环境</a:t>
            </a:r>
            <a:endParaRPr lang="zh-CN" altLang="en-US" dirty="0"/>
          </a:p>
        </p:txBody>
      </p:sp>
      <p:pic>
        <p:nvPicPr>
          <p:cNvPr id="1026" name="Picture 2" descr="让用户在汽车里体验“Siri”，「同行者」打造车载智能语音交互平台-36氪">
            <a:extLst>
              <a:ext uri="{FF2B5EF4-FFF2-40B4-BE49-F238E27FC236}">
                <a16:creationId xmlns:a16="http://schemas.microsoft.com/office/drawing/2014/main" id="{5447D108-7DA5-01D1-6B61-C75D2952A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867" y="3545309"/>
            <a:ext cx="3169478" cy="175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9813D1C-E28B-D5B2-1B86-BB458D71B486}"/>
              </a:ext>
            </a:extLst>
          </p:cNvPr>
          <p:cNvSpPr txBox="1"/>
          <p:nvPr/>
        </p:nvSpPr>
        <p:spPr>
          <a:xfrm>
            <a:off x="1330817" y="1208648"/>
            <a:ext cx="4765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车载系统</a:t>
            </a:r>
          </a:p>
        </p:txBody>
      </p:sp>
    </p:spTree>
    <p:extLst>
      <p:ext uri="{BB962C8B-B14F-4D97-AF65-F5344CB8AC3E}">
        <p14:creationId xmlns:p14="http://schemas.microsoft.com/office/powerpoint/2010/main" val="385063767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1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人员分工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94584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人员分工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9C0843E-6068-4FB6-ADC0-7D5805FCB0F8}"/>
              </a:ext>
            </a:extLst>
          </p:cNvPr>
          <p:cNvCxnSpPr/>
          <p:nvPr/>
        </p:nvCxnSpPr>
        <p:spPr>
          <a:xfrm>
            <a:off x="2482290" y="3081273"/>
            <a:ext cx="1042655" cy="10073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B6D78331-5117-4367-8E4A-F1CE250E6B2A}"/>
              </a:ext>
            </a:extLst>
          </p:cNvPr>
          <p:cNvCxnSpPr/>
          <p:nvPr/>
        </p:nvCxnSpPr>
        <p:spPr>
          <a:xfrm flipV="1">
            <a:off x="4543179" y="3081273"/>
            <a:ext cx="1049504" cy="10073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C27C8DB-839F-4849-9024-6701D973B7C7}"/>
              </a:ext>
            </a:extLst>
          </p:cNvPr>
          <p:cNvCxnSpPr/>
          <p:nvPr/>
        </p:nvCxnSpPr>
        <p:spPr>
          <a:xfrm>
            <a:off x="6610917" y="3081273"/>
            <a:ext cx="1046079" cy="10073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38B7411-86EE-4DE5-82A4-448D2D478B1D}"/>
              </a:ext>
            </a:extLst>
          </p:cNvPr>
          <p:cNvCxnSpPr/>
          <p:nvPr/>
        </p:nvCxnSpPr>
        <p:spPr>
          <a:xfrm flipV="1">
            <a:off x="8675230" y="3082953"/>
            <a:ext cx="1046080" cy="100570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6E94A82-5E1C-49A1-9A68-B2EE34F5A2FE}"/>
              </a:ext>
            </a:extLst>
          </p:cNvPr>
          <p:cNvGrpSpPr/>
          <p:nvPr/>
        </p:nvGrpSpPr>
        <p:grpSpPr>
          <a:xfrm>
            <a:off x="959233" y="3943213"/>
            <a:ext cx="2037186" cy="2013703"/>
            <a:chOff x="673100" y="3812589"/>
            <a:chExt cx="2037186" cy="1244895"/>
          </a:xfrm>
        </p:grpSpPr>
        <p:sp>
          <p:nvSpPr>
            <p:cNvPr id="70" name="îŝḻîdé">
              <a:extLst>
                <a:ext uri="{FF2B5EF4-FFF2-40B4-BE49-F238E27FC236}">
                  <a16:creationId xmlns:a16="http://schemas.microsoft.com/office/drawing/2014/main" id="{7F26A260-3147-4E50-A8F0-2E78C237952C}"/>
                </a:ext>
              </a:extLst>
            </p:cNvPr>
            <p:cNvSpPr/>
            <p:nvPr/>
          </p:nvSpPr>
          <p:spPr bwMode="auto">
            <a:xfrm>
              <a:off x="673100" y="4193499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天气预报</a:t>
              </a:r>
              <a:endParaRPr lang="en-US" altLang="zh-CN" sz="1600" dirty="0">
                <a:latin typeface="Arial"/>
                <a:ea typeface="微软雅黑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浏览器</a:t>
              </a:r>
              <a:endParaRPr lang="en-US" altLang="zh-CN" sz="1600" dirty="0">
                <a:latin typeface="Arial"/>
                <a:ea typeface="微软雅黑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收音机</a:t>
              </a:r>
              <a:endParaRPr lang="en-US" altLang="zh-CN" sz="1600" dirty="0">
                <a:latin typeface="Arial"/>
                <a:ea typeface="微软雅黑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主页面</a:t>
              </a:r>
              <a:endParaRPr lang="en-US" altLang="zh-CN" sz="1600" dirty="0">
                <a:latin typeface="Arial"/>
                <a:ea typeface="微软雅黑"/>
              </a:endParaRPr>
            </a:p>
          </p:txBody>
        </p:sp>
        <p:sp>
          <p:nvSpPr>
            <p:cNvPr id="71" name="ïṩḷîdê">
              <a:extLst>
                <a:ext uri="{FF2B5EF4-FFF2-40B4-BE49-F238E27FC236}">
                  <a16:creationId xmlns:a16="http://schemas.microsoft.com/office/drawing/2014/main" id="{D492529E-5CC6-4B32-AF92-18441E27D9C0}"/>
                </a:ext>
              </a:extLst>
            </p:cNvPr>
            <p:cNvSpPr txBox="1"/>
            <p:nvPr/>
          </p:nvSpPr>
          <p:spPr bwMode="auto">
            <a:xfrm>
              <a:off x="813805" y="3812589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spcAft>
                  <a:spcPts val="0"/>
                </a:spcAft>
              </a:pPr>
              <a:r>
                <a:rPr lang="zh-CN" altLang="en-US" sz="2000" b="1" spc="100" dirty="0">
                  <a:solidFill>
                    <a:schemeClr val="accent4"/>
                  </a:solidFill>
                  <a:latin typeface="Arial"/>
                  <a:ea typeface="微软雅黑"/>
                </a:rPr>
                <a:t>丘绎楦</a:t>
              </a:r>
              <a:endParaRPr lang="en-US" altLang="zh-CN" sz="2000" b="1" spc="100" dirty="0">
                <a:solidFill>
                  <a:schemeClr val="accent4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263D4A1A-ACA0-4CF1-A985-C7D10A8A561E}"/>
              </a:ext>
            </a:extLst>
          </p:cNvPr>
          <p:cNvGrpSpPr/>
          <p:nvPr/>
        </p:nvGrpSpPr>
        <p:grpSpPr>
          <a:xfrm>
            <a:off x="5082602" y="3943214"/>
            <a:ext cx="2037186" cy="1244895"/>
            <a:chOff x="673100" y="3812589"/>
            <a:chExt cx="2037186" cy="1244895"/>
          </a:xfrm>
        </p:grpSpPr>
        <p:sp>
          <p:nvSpPr>
            <p:cNvPr id="73" name="îŝḻîdé">
              <a:extLst>
                <a:ext uri="{FF2B5EF4-FFF2-40B4-BE49-F238E27FC236}">
                  <a16:creationId xmlns:a16="http://schemas.microsoft.com/office/drawing/2014/main" id="{B92DE41F-761C-4766-9AB0-20B1801FB5D7}"/>
                </a:ext>
              </a:extLst>
            </p:cNvPr>
            <p:cNvSpPr/>
            <p:nvPr/>
          </p:nvSpPr>
          <p:spPr bwMode="auto">
            <a:xfrm>
              <a:off x="673100" y="4193499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即时通讯</a:t>
              </a:r>
              <a:endParaRPr lang="en-US" altLang="zh-CN" sz="1600" dirty="0">
                <a:latin typeface="Arial"/>
                <a:ea typeface="微软雅黑"/>
              </a:endParaRPr>
            </a:p>
          </p:txBody>
        </p:sp>
        <p:sp>
          <p:nvSpPr>
            <p:cNvPr id="74" name="ïṩḷîdê">
              <a:extLst>
                <a:ext uri="{FF2B5EF4-FFF2-40B4-BE49-F238E27FC236}">
                  <a16:creationId xmlns:a16="http://schemas.microsoft.com/office/drawing/2014/main" id="{708CB039-682A-4291-8DEA-F0483C8BA334}"/>
                </a:ext>
              </a:extLst>
            </p:cNvPr>
            <p:cNvSpPr txBox="1"/>
            <p:nvPr/>
          </p:nvSpPr>
          <p:spPr bwMode="auto">
            <a:xfrm>
              <a:off x="813805" y="3812589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spcAft>
                  <a:spcPts val="0"/>
                </a:spcAft>
              </a:pPr>
              <a:r>
                <a:rPr lang="zh-CN" altLang="en-US" sz="2000" b="1" spc="100" dirty="0">
                  <a:solidFill>
                    <a:schemeClr val="accent4"/>
                  </a:solidFill>
                  <a:latin typeface="Arial"/>
                  <a:ea typeface="微软雅黑"/>
                </a:rPr>
                <a:t>孙将斌</a:t>
              </a:r>
              <a:endParaRPr lang="en-US" altLang="zh-CN" sz="2000" b="1" spc="100" dirty="0">
                <a:solidFill>
                  <a:schemeClr val="accent4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171F06A-7424-4CB5-B8EE-D791BEBF0808}"/>
              </a:ext>
            </a:extLst>
          </p:cNvPr>
          <p:cNvGrpSpPr/>
          <p:nvPr/>
        </p:nvGrpSpPr>
        <p:grpSpPr>
          <a:xfrm>
            <a:off x="9211834" y="3943214"/>
            <a:ext cx="2037186" cy="1244895"/>
            <a:chOff x="673100" y="3812589"/>
            <a:chExt cx="2037186" cy="1244895"/>
          </a:xfrm>
        </p:grpSpPr>
        <p:sp>
          <p:nvSpPr>
            <p:cNvPr id="76" name="îŝḻîdé">
              <a:extLst>
                <a:ext uri="{FF2B5EF4-FFF2-40B4-BE49-F238E27FC236}">
                  <a16:creationId xmlns:a16="http://schemas.microsoft.com/office/drawing/2014/main" id="{EBEF5B77-3008-422F-9907-1D1E36BEEA4C}"/>
                </a:ext>
              </a:extLst>
            </p:cNvPr>
            <p:cNvSpPr/>
            <p:nvPr/>
          </p:nvSpPr>
          <p:spPr bwMode="auto">
            <a:xfrm>
              <a:off x="673100" y="4193499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图片预览</a:t>
              </a:r>
              <a:endParaRPr lang="en-US" altLang="zh-CN" sz="1600" dirty="0">
                <a:latin typeface="Arial"/>
                <a:ea typeface="微软雅黑"/>
              </a:endParaRPr>
            </a:p>
          </p:txBody>
        </p:sp>
        <p:sp>
          <p:nvSpPr>
            <p:cNvPr id="77" name="ïṩḷîdê">
              <a:extLst>
                <a:ext uri="{FF2B5EF4-FFF2-40B4-BE49-F238E27FC236}">
                  <a16:creationId xmlns:a16="http://schemas.microsoft.com/office/drawing/2014/main" id="{E51532F7-76F7-47BD-8341-3DAEB4258C8C}"/>
                </a:ext>
              </a:extLst>
            </p:cNvPr>
            <p:cNvSpPr txBox="1"/>
            <p:nvPr/>
          </p:nvSpPr>
          <p:spPr bwMode="auto">
            <a:xfrm>
              <a:off x="813805" y="3812589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spcAft>
                  <a:spcPts val="0"/>
                </a:spcAft>
              </a:pPr>
              <a:r>
                <a:rPr lang="zh-CN" altLang="en-US" sz="2000" b="1" spc="100" dirty="0">
                  <a:solidFill>
                    <a:schemeClr val="accent4"/>
                  </a:solidFill>
                  <a:latin typeface="Arial"/>
                  <a:ea typeface="微软雅黑"/>
                </a:rPr>
                <a:t>黄奕瀚</a:t>
              </a:r>
              <a:endParaRPr lang="en-US" altLang="zh-CN" sz="2000" b="1" spc="100" dirty="0">
                <a:solidFill>
                  <a:schemeClr val="accent4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2E8E5DBD-5888-44D3-B395-1F62D65ECE7D}"/>
              </a:ext>
            </a:extLst>
          </p:cNvPr>
          <p:cNvGrpSpPr/>
          <p:nvPr/>
        </p:nvGrpSpPr>
        <p:grpSpPr>
          <a:xfrm>
            <a:off x="7148125" y="1842252"/>
            <a:ext cx="2037186" cy="1364341"/>
            <a:chOff x="7148125" y="1813223"/>
            <a:chExt cx="2037186" cy="1364341"/>
          </a:xfrm>
        </p:grpSpPr>
        <p:sp>
          <p:nvSpPr>
            <p:cNvPr id="79" name="îŝḻîdé">
              <a:extLst>
                <a:ext uri="{FF2B5EF4-FFF2-40B4-BE49-F238E27FC236}">
                  <a16:creationId xmlns:a16="http://schemas.microsoft.com/office/drawing/2014/main" id="{E7117E88-A628-4214-9E3E-5FC30AA76390}"/>
                </a:ext>
              </a:extLst>
            </p:cNvPr>
            <p:cNvSpPr/>
            <p:nvPr/>
          </p:nvSpPr>
          <p:spPr bwMode="auto">
            <a:xfrm>
              <a:off x="7148125" y="1813223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音乐</a:t>
              </a:r>
              <a:endParaRPr lang="en-US" altLang="zh-CN" sz="1600" dirty="0">
                <a:latin typeface="Arial"/>
                <a:ea typeface="微软雅黑"/>
              </a:endParaRPr>
            </a:p>
          </p:txBody>
        </p:sp>
        <p:sp>
          <p:nvSpPr>
            <p:cNvPr id="80" name="ïṩḷîdê">
              <a:extLst>
                <a:ext uri="{FF2B5EF4-FFF2-40B4-BE49-F238E27FC236}">
                  <a16:creationId xmlns:a16="http://schemas.microsoft.com/office/drawing/2014/main" id="{A87BB2F9-D78C-4D61-AB9B-85D76096387D}"/>
                </a:ext>
              </a:extLst>
            </p:cNvPr>
            <p:cNvSpPr txBox="1"/>
            <p:nvPr/>
          </p:nvSpPr>
          <p:spPr bwMode="auto">
            <a:xfrm>
              <a:off x="7288830" y="2796653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spcAft>
                  <a:spcPts val="0"/>
                </a:spcAft>
              </a:pPr>
              <a:r>
                <a:rPr lang="zh-CN" altLang="en-US" sz="2000" b="1" spc="100" dirty="0">
                  <a:solidFill>
                    <a:schemeClr val="accent4"/>
                  </a:solidFill>
                  <a:latin typeface="Arial"/>
                  <a:ea typeface="微软雅黑"/>
                </a:rPr>
                <a:t>陈家豪</a:t>
              </a:r>
              <a:endParaRPr lang="en-US" altLang="zh-CN" sz="2000" b="1" spc="100" dirty="0">
                <a:solidFill>
                  <a:schemeClr val="accent4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3D94ED0-E0C2-4596-A973-9C3171DE5C14}"/>
              </a:ext>
            </a:extLst>
          </p:cNvPr>
          <p:cNvGrpSpPr/>
          <p:nvPr/>
        </p:nvGrpSpPr>
        <p:grpSpPr>
          <a:xfrm>
            <a:off x="3015469" y="1233996"/>
            <a:ext cx="2037186" cy="1972597"/>
            <a:chOff x="3015469" y="1813223"/>
            <a:chExt cx="2037186" cy="1364341"/>
          </a:xfrm>
        </p:grpSpPr>
        <p:sp>
          <p:nvSpPr>
            <p:cNvPr id="82" name="îŝḻîdé">
              <a:extLst>
                <a:ext uri="{FF2B5EF4-FFF2-40B4-BE49-F238E27FC236}">
                  <a16:creationId xmlns:a16="http://schemas.microsoft.com/office/drawing/2014/main" id="{2FBA24FA-4176-4A81-9853-A9F5A61CEF35}"/>
                </a:ext>
              </a:extLst>
            </p:cNvPr>
            <p:cNvSpPr/>
            <p:nvPr/>
          </p:nvSpPr>
          <p:spPr bwMode="auto">
            <a:xfrm>
              <a:off x="3015469" y="1813223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+mn-ea"/>
                  <a:ea typeface="+mn-ea"/>
                </a:rPr>
                <a:t>视频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+mn-ea"/>
                  <a:ea typeface="+mn-ea"/>
                </a:rPr>
                <a:t>定位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+mn-ea"/>
                  <a:ea typeface="+mn-ea"/>
                </a:rPr>
                <a:t>资源管理器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+mn-ea"/>
                  <a:ea typeface="+mn-ea"/>
                </a:rPr>
                <a:t>主页面</a:t>
              </a:r>
              <a:endParaRPr lang="en-US" altLang="zh-CN" sz="1600" dirty="0">
                <a:latin typeface="+mn-ea"/>
                <a:ea typeface="+mn-ea"/>
              </a:endParaRPr>
            </a:p>
          </p:txBody>
        </p:sp>
        <p:sp>
          <p:nvSpPr>
            <p:cNvPr id="83" name="ïṩḷîdê">
              <a:extLst>
                <a:ext uri="{FF2B5EF4-FFF2-40B4-BE49-F238E27FC236}">
                  <a16:creationId xmlns:a16="http://schemas.microsoft.com/office/drawing/2014/main" id="{7C5952B1-4929-41C7-8319-6FA2DD3B4AB8}"/>
                </a:ext>
              </a:extLst>
            </p:cNvPr>
            <p:cNvSpPr txBox="1"/>
            <p:nvPr/>
          </p:nvSpPr>
          <p:spPr bwMode="auto">
            <a:xfrm>
              <a:off x="3156174" y="2796653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spcAft>
                  <a:spcPts val="0"/>
                </a:spcAft>
              </a:pPr>
              <a:r>
                <a:rPr lang="zh-CN" altLang="en-US" sz="2000" b="1" spc="100" dirty="0">
                  <a:solidFill>
                    <a:schemeClr val="accent4"/>
                  </a:solidFill>
                  <a:latin typeface="Arial"/>
                  <a:ea typeface="微软雅黑"/>
                </a:rPr>
                <a:t>曾泇睷</a:t>
              </a:r>
              <a:endParaRPr lang="en-US" altLang="zh-CN" sz="2000" b="1" spc="100" dirty="0">
                <a:solidFill>
                  <a:schemeClr val="accent4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84" name="等腰三角形 83">
            <a:extLst>
              <a:ext uri="{FF2B5EF4-FFF2-40B4-BE49-F238E27FC236}">
                <a16:creationId xmlns:a16="http://schemas.microsoft.com/office/drawing/2014/main" id="{93787F9A-98B7-4A46-BEFD-3DC80A39A102}"/>
              </a:ext>
            </a:extLst>
          </p:cNvPr>
          <p:cNvSpPr/>
          <p:nvPr/>
        </p:nvSpPr>
        <p:spPr>
          <a:xfrm>
            <a:off x="1857722" y="3462518"/>
            <a:ext cx="252545" cy="217711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5" name="等腰三角形 84">
            <a:extLst>
              <a:ext uri="{FF2B5EF4-FFF2-40B4-BE49-F238E27FC236}">
                <a16:creationId xmlns:a16="http://schemas.microsoft.com/office/drawing/2014/main" id="{3773EABD-7009-459D-AD2E-0F1941CFB3C8}"/>
              </a:ext>
            </a:extLst>
          </p:cNvPr>
          <p:cNvSpPr/>
          <p:nvPr/>
        </p:nvSpPr>
        <p:spPr>
          <a:xfrm>
            <a:off x="5969727" y="3462518"/>
            <a:ext cx="252545" cy="217711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1D1090C1-166B-4C02-9A60-CEAB70465259}"/>
              </a:ext>
            </a:extLst>
          </p:cNvPr>
          <p:cNvSpPr/>
          <p:nvPr/>
        </p:nvSpPr>
        <p:spPr>
          <a:xfrm>
            <a:off x="10104154" y="3462518"/>
            <a:ext cx="252545" cy="217711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5E8A4634-7670-43E8-B943-10D9D63D44F3}"/>
              </a:ext>
            </a:extLst>
          </p:cNvPr>
          <p:cNvSpPr/>
          <p:nvPr/>
        </p:nvSpPr>
        <p:spPr>
          <a:xfrm flipV="1">
            <a:off x="8039841" y="3462518"/>
            <a:ext cx="252545" cy="217711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3EB5F085-4D88-4B32-B676-AAEB5B14A255}"/>
              </a:ext>
            </a:extLst>
          </p:cNvPr>
          <p:cNvSpPr/>
          <p:nvPr/>
        </p:nvSpPr>
        <p:spPr>
          <a:xfrm flipV="1">
            <a:off x="3902346" y="3462518"/>
            <a:ext cx="252545" cy="217711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2C388A9-9FBF-47CF-818F-C7F9F139A122}"/>
              </a:ext>
            </a:extLst>
          </p:cNvPr>
          <p:cNvGrpSpPr/>
          <p:nvPr/>
        </p:nvGrpSpPr>
        <p:grpSpPr>
          <a:xfrm>
            <a:off x="5520643" y="2026853"/>
            <a:ext cx="1159494" cy="1357281"/>
            <a:chOff x="23267340" y="6521983"/>
            <a:chExt cx="438750" cy="523125"/>
          </a:xfrm>
          <a:solidFill>
            <a:schemeClr val="accent1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A4562C2-D683-4313-B8A9-1AE164832503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996AB87-5E5E-4EB0-B86D-BE9BBDEF80C8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04A82D1-AC24-47FB-98C1-16CC3EDB0DF0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B478118-2BE3-4BA4-81AE-36416D1D9057}"/>
              </a:ext>
            </a:extLst>
          </p:cNvPr>
          <p:cNvGrpSpPr/>
          <p:nvPr/>
        </p:nvGrpSpPr>
        <p:grpSpPr>
          <a:xfrm>
            <a:off x="9650679" y="2026852"/>
            <a:ext cx="1159494" cy="1357281"/>
            <a:chOff x="23267340" y="6521983"/>
            <a:chExt cx="438750" cy="523125"/>
          </a:xfrm>
          <a:solidFill>
            <a:schemeClr val="accent1"/>
          </a:solidFill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3D3AA9C0-6FD5-482B-8E6F-BC4B685458BC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0951221-3A4F-4206-BB12-4641AE7FFFE1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804830C-356C-4115-BD17-33F290509451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B1E4FD3-9FA5-4687-99EA-25D8FE26D1E0}"/>
              </a:ext>
            </a:extLst>
          </p:cNvPr>
          <p:cNvGrpSpPr/>
          <p:nvPr/>
        </p:nvGrpSpPr>
        <p:grpSpPr>
          <a:xfrm>
            <a:off x="1381827" y="2024655"/>
            <a:ext cx="1159494" cy="1357281"/>
            <a:chOff x="23267340" y="6521983"/>
            <a:chExt cx="438750" cy="523125"/>
          </a:xfrm>
          <a:solidFill>
            <a:schemeClr val="accent1"/>
          </a:solidFill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490761E-465A-4796-B851-441F3C45FA2B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C87F748F-7C80-4DE8-A659-CE7D248DA7D9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3D7BFFF-1DDA-4A24-AA06-703802897F7B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C46BE86-A78B-4F67-B5B4-9D5698AF30ED}"/>
              </a:ext>
            </a:extLst>
          </p:cNvPr>
          <p:cNvGrpSpPr/>
          <p:nvPr/>
        </p:nvGrpSpPr>
        <p:grpSpPr>
          <a:xfrm>
            <a:off x="7703272" y="3943214"/>
            <a:ext cx="869499" cy="1007384"/>
            <a:chOff x="23267340" y="6521983"/>
            <a:chExt cx="438750" cy="523125"/>
          </a:xfrm>
          <a:solidFill>
            <a:schemeClr val="accent4"/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B2DD1A3-5217-4613-A57E-F744A71F8AE3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CFDD276-184F-4652-8A9E-F03709C24133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32E6018-4F9D-4521-A98D-DA2C50D5662C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41D856C-E695-4ED9-A51F-C0BEAAD7D23C}"/>
              </a:ext>
            </a:extLst>
          </p:cNvPr>
          <p:cNvGrpSpPr/>
          <p:nvPr/>
        </p:nvGrpSpPr>
        <p:grpSpPr>
          <a:xfrm>
            <a:off x="3593868" y="3971387"/>
            <a:ext cx="869499" cy="1007384"/>
            <a:chOff x="23267340" y="6521983"/>
            <a:chExt cx="438750" cy="523125"/>
          </a:xfrm>
          <a:solidFill>
            <a:schemeClr val="accent4"/>
          </a:solidFill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7B52976-2923-4952-B9DC-433518F537AF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561BF506-BE1A-48E9-9161-6B33832803CD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E3EC52D1-8BF1-4B0E-97E5-BB6EA6CEA85E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73EFD19F-5271-4278-9ACC-1007FF49A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8222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/>
                <a:t>项目架构图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33491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3725BA-6556-4D62-BA30-E4683A469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353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4C1D59-FA4E-4443-A41F-255C17C2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27" y="235111"/>
            <a:ext cx="7087214" cy="5913632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D81CBB17-A0D7-46EC-87DD-13FFF7C2EDC1}"/>
              </a:ext>
            </a:extLst>
          </p:cNvPr>
          <p:cNvSpPr/>
          <p:nvPr/>
        </p:nvSpPr>
        <p:spPr>
          <a:xfrm>
            <a:off x="8664606" y="1855432"/>
            <a:ext cx="1589102" cy="727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发送者</a:t>
            </a:r>
            <a:r>
              <a:rPr lang="en-US" altLang="zh-CN" dirty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B85EBA-A63F-4E79-BD21-260C74785B06}"/>
              </a:ext>
            </a:extLst>
          </p:cNvPr>
          <p:cNvSpPr/>
          <p:nvPr/>
        </p:nvSpPr>
        <p:spPr>
          <a:xfrm>
            <a:off x="8389398" y="2911876"/>
            <a:ext cx="1376039" cy="6480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聊天记录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9DD8FF4-316C-46EF-BA36-7FBDBC4AD2A6}"/>
              </a:ext>
            </a:extLst>
          </p:cNvPr>
          <p:cNvSpPr/>
          <p:nvPr/>
        </p:nvSpPr>
        <p:spPr>
          <a:xfrm>
            <a:off x="10253708" y="2583401"/>
            <a:ext cx="1589102" cy="727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接收者</a:t>
            </a:r>
            <a:r>
              <a:rPr lang="en-US" altLang="zh-CN" dirty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9DC91FB-0B36-4132-A441-CB2A75F859DF}"/>
              </a:ext>
            </a:extLst>
          </p:cNvPr>
          <p:cNvSpPr/>
          <p:nvPr/>
        </p:nvSpPr>
        <p:spPr>
          <a:xfrm>
            <a:off x="10253708" y="3675354"/>
            <a:ext cx="1589102" cy="727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发送时间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273C46A-6295-4F92-AA2F-F015F1FAFCAC}"/>
              </a:ext>
            </a:extLst>
          </p:cNvPr>
          <p:cNvSpPr/>
          <p:nvPr/>
        </p:nvSpPr>
        <p:spPr>
          <a:xfrm>
            <a:off x="9077417" y="4582356"/>
            <a:ext cx="1589102" cy="727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类型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3E29BED-2CBC-4D66-824F-CC77D04676CE}"/>
              </a:ext>
            </a:extLst>
          </p:cNvPr>
          <p:cNvSpPr/>
          <p:nvPr/>
        </p:nvSpPr>
        <p:spPr>
          <a:xfrm>
            <a:off x="7075504" y="4159926"/>
            <a:ext cx="1589102" cy="727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内容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0F30A61-8775-4AFF-8463-FD397ACFC440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9077418" y="2583401"/>
            <a:ext cx="381739" cy="328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6133F00-8B76-4192-AD39-FDD827AB1C7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789854" y="2947386"/>
            <a:ext cx="463854" cy="164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7FC8629-70D7-4FD6-8E11-FB95298D2A47}"/>
              </a:ext>
            </a:extLst>
          </p:cNvPr>
          <p:cNvCxnSpPr>
            <a:cxnSpLocks/>
          </p:cNvCxnSpPr>
          <p:nvPr/>
        </p:nvCxnSpPr>
        <p:spPr>
          <a:xfrm flipH="1" flipV="1">
            <a:off x="9789855" y="3275860"/>
            <a:ext cx="579263" cy="57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28D2338-DDF8-4633-B7CC-AC7A0007C47E}"/>
              </a:ext>
            </a:extLst>
          </p:cNvPr>
          <p:cNvCxnSpPr>
            <a:cxnSpLocks/>
          </p:cNvCxnSpPr>
          <p:nvPr/>
        </p:nvCxnSpPr>
        <p:spPr>
          <a:xfrm>
            <a:off x="9418417" y="3559946"/>
            <a:ext cx="249366" cy="1022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B6AA561-1C90-4436-B72D-14C99BE98676}"/>
              </a:ext>
            </a:extLst>
          </p:cNvPr>
          <p:cNvCxnSpPr>
            <a:cxnSpLocks/>
          </p:cNvCxnSpPr>
          <p:nvPr/>
        </p:nvCxnSpPr>
        <p:spPr>
          <a:xfrm flipH="1">
            <a:off x="8316163" y="3551801"/>
            <a:ext cx="430557" cy="67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31034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/>
                <a:t>技术使用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200462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5692</TotalTime>
  <Words>621</Words>
  <Application>Microsoft Office PowerPoint</Application>
  <PresentationFormat>宽屏</PresentationFormat>
  <Paragraphs>175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22</vt:i4>
      </vt:variant>
    </vt:vector>
  </HeadingPairs>
  <TitlesOfParts>
    <vt:vector size="45" baseType="lpstr">
      <vt:lpstr>-apple-system</vt:lpstr>
      <vt:lpstr>微软雅黑</vt:lpstr>
      <vt:lpstr>微软雅黑 Light</vt:lpstr>
      <vt:lpstr>Arial</vt:lpstr>
      <vt:lpstr>Century Gothic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PowerPoint 演示文稿</vt:lpstr>
      <vt:lpstr>项目背景、项目目标</vt:lpstr>
      <vt:lpstr>PowerPoint 演示文稿</vt:lpstr>
      <vt:lpstr>人员分工</vt:lpstr>
      <vt:lpstr>PowerPoint 演示文稿</vt:lpstr>
      <vt:lpstr>PowerPoint 演示文稿</vt:lpstr>
      <vt:lpstr>PowerPoint 演示文稿</vt:lpstr>
      <vt:lpstr>PowerPoint 演示文稿</vt:lpstr>
      <vt:lpstr>技术使用</vt:lpstr>
      <vt:lpstr>PowerPoint 演示文稿</vt:lpstr>
      <vt:lpstr>核心项目截图展示</vt:lpstr>
      <vt:lpstr>核心项目截图展示</vt:lpstr>
      <vt:lpstr>核心项目截图展示</vt:lpstr>
      <vt:lpstr>核心项目截图展示</vt:lpstr>
      <vt:lpstr>核心项目截图展示</vt:lpstr>
      <vt:lpstr>核心项目截图展示</vt:lpstr>
      <vt:lpstr>核心项目截图展示</vt:lpstr>
      <vt:lpstr>核心项目截图展示</vt:lpstr>
      <vt:lpstr>核心项目截图展示</vt:lpstr>
      <vt:lpstr>核心项目截图展示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1021 Chang</cp:lastModifiedBy>
  <cp:revision>625</cp:revision>
  <dcterms:created xsi:type="dcterms:W3CDTF">2016-11-28T11:30:35Z</dcterms:created>
  <dcterms:modified xsi:type="dcterms:W3CDTF">2024-08-29T06:51:21Z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